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8"/>
    <p:sldId id="257" r:id="rId29"/>
    <p:sldId id="258" r:id="rId30"/>
    <p:sldId id="259" r:id="rId31"/>
    <p:sldId id="260" r:id="rId32"/>
    <p:sldId id="261" r:id="rId33"/>
    <p:sldId id="262" r:id="rId34"/>
    <p:sldId id="263" r:id="rId35"/>
    <p:sldId id="264" r:id="rId36"/>
    <p:sldId id="265" r:id="rId37"/>
    <p:sldId id="266" r:id="rId3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Fira Sans" charset="1" panose="020B0503050000020004"/>
      <p:regular r:id="rId10"/>
    </p:embeddedFont>
    <p:embeddedFont>
      <p:font typeface="Fira Sans Bold" charset="1" panose="020B0803050000020004"/>
      <p:regular r:id="rId11"/>
    </p:embeddedFont>
    <p:embeddedFont>
      <p:font typeface="Fira Sans Italics" charset="1" panose="020B0503050000020004"/>
      <p:regular r:id="rId12"/>
    </p:embeddedFont>
    <p:embeddedFont>
      <p:font typeface="Fira Sans Bold Italics" charset="1" panose="020B0803050000020004"/>
      <p:regular r:id="rId13"/>
    </p:embeddedFont>
    <p:embeddedFont>
      <p:font typeface="Fira Sans Thin" charset="1" panose="020B0303050000020004"/>
      <p:regular r:id="rId14"/>
    </p:embeddedFont>
    <p:embeddedFont>
      <p:font typeface="Fira Sans Thin Italics" charset="1" panose="020B0303050000020004"/>
      <p:regular r:id="rId15"/>
    </p:embeddedFont>
    <p:embeddedFont>
      <p:font typeface="Fira Sans Extra-Light" charset="1" panose="020B0403050000020004"/>
      <p:regular r:id="rId16"/>
    </p:embeddedFont>
    <p:embeddedFont>
      <p:font typeface="Fira Sans Extra-Light Italics" charset="1" panose="020B0403050000020004"/>
      <p:regular r:id="rId17"/>
    </p:embeddedFont>
    <p:embeddedFont>
      <p:font typeface="Fira Sans Light" charset="1" panose="020B0403050000020004"/>
      <p:regular r:id="rId18"/>
    </p:embeddedFont>
    <p:embeddedFont>
      <p:font typeface="Fira Sans Light Italics" charset="1" panose="020B0403050000020004"/>
      <p:regular r:id="rId19"/>
    </p:embeddedFont>
    <p:embeddedFont>
      <p:font typeface="Fira Sans Medium" charset="1" panose="020B0603050000020004"/>
      <p:regular r:id="rId20"/>
    </p:embeddedFont>
    <p:embeddedFont>
      <p:font typeface="Fira Sans Medium Italics" charset="1" panose="020B0603050000020004"/>
      <p:regular r:id="rId21"/>
    </p:embeddedFont>
    <p:embeddedFont>
      <p:font typeface="Fira Sans Semi-Bold" charset="1" panose="020B0603050000020004"/>
      <p:regular r:id="rId22"/>
    </p:embeddedFont>
    <p:embeddedFont>
      <p:font typeface="Fira Sans Semi-Bold Italics" charset="1" panose="020B0703050000020004"/>
      <p:regular r:id="rId23"/>
    </p:embeddedFont>
    <p:embeddedFont>
      <p:font typeface="Fira Sans Ultra-Bold" charset="1" panose="020B0903050000020004"/>
      <p:regular r:id="rId24"/>
    </p:embeddedFont>
    <p:embeddedFont>
      <p:font typeface="Fira Sans Ultra-Bold Italics" charset="1" panose="020B0903050000020004"/>
      <p:regular r:id="rId25"/>
    </p:embeddedFont>
    <p:embeddedFont>
      <p:font typeface="Fira Sans Heavy" charset="1" panose="020B0A03050000020004"/>
      <p:regular r:id="rId26"/>
    </p:embeddedFont>
    <p:embeddedFont>
      <p:font typeface="Fira Sans Heavy Italics" charset="1" panose="020B0A03050000020004"/>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slides/slide1.xml" Type="http://schemas.openxmlformats.org/officeDocument/2006/relationships/slide"/><Relationship Id="rId29" Target="slides/slide2.xml" Type="http://schemas.openxmlformats.org/officeDocument/2006/relationships/slide"/><Relationship Id="rId3" Target="viewProps.xml" Type="http://schemas.openxmlformats.org/officeDocument/2006/relationships/viewProps"/><Relationship Id="rId30" Target="slides/slide3.xml" Type="http://schemas.openxmlformats.org/officeDocument/2006/relationships/slide"/><Relationship Id="rId31" Target="slides/slide4.xml" Type="http://schemas.openxmlformats.org/officeDocument/2006/relationships/slide"/><Relationship Id="rId32" Target="slides/slide5.xml" Type="http://schemas.openxmlformats.org/officeDocument/2006/relationships/slide"/><Relationship Id="rId33" Target="slides/slide6.xml" Type="http://schemas.openxmlformats.org/officeDocument/2006/relationships/slide"/><Relationship Id="rId34" Target="slides/slide7.xml" Type="http://schemas.openxmlformats.org/officeDocument/2006/relationships/slide"/><Relationship Id="rId35" Target="slides/slide8.xml" Type="http://schemas.openxmlformats.org/officeDocument/2006/relationships/slide"/><Relationship Id="rId36" Target="slides/slide9.xml" Type="http://schemas.openxmlformats.org/officeDocument/2006/relationships/slide"/><Relationship Id="rId37" Target="slides/slide10.xml" Type="http://schemas.openxmlformats.org/officeDocument/2006/relationships/slide"/><Relationship Id="rId38" Target="slides/slide11.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svg>
</file>

<file path=ppt/media/image3.jpeg>
</file>

<file path=ppt/media/image4.png>
</file>

<file path=ppt/media/image5.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028700" y="1776814"/>
            <a:ext cx="10202605" cy="7949540"/>
            <a:chOff x="0" y="0"/>
            <a:chExt cx="13603473" cy="10599386"/>
          </a:xfrm>
        </p:grpSpPr>
        <p:sp>
          <p:nvSpPr>
            <p:cNvPr name="TextBox 3" id="3"/>
            <p:cNvSpPr txBox="true"/>
            <p:nvPr/>
          </p:nvSpPr>
          <p:spPr>
            <a:xfrm rot="0">
              <a:off x="0" y="-9525"/>
              <a:ext cx="13603473" cy="5229225"/>
            </a:xfrm>
            <a:prstGeom prst="rect">
              <a:avLst/>
            </a:prstGeom>
          </p:spPr>
          <p:txBody>
            <a:bodyPr anchor="t" rtlCol="false" tIns="0" lIns="0" bIns="0" rIns="0">
              <a:spAutoFit/>
            </a:bodyPr>
            <a:lstStyle/>
            <a:p>
              <a:pPr>
                <a:lnSpc>
                  <a:spcPts val="10321"/>
                </a:lnSpc>
              </a:pPr>
              <a:r>
                <a:rPr lang="en-US" sz="8600">
                  <a:solidFill>
                    <a:srgbClr val="000000"/>
                  </a:solidFill>
                  <a:latin typeface="Fira Sans Bold"/>
                </a:rPr>
                <a:t>Disaster Recovery with IBM virtual Servers </a:t>
              </a:r>
            </a:p>
          </p:txBody>
        </p:sp>
        <p:sp>
          <p:nvSpPr>
            <p:cNvPr name="TextBox 4" id="4"/>
            <p:cNvSpPr txBox="true"/>
            <p:nvPr/>
          </p:nvSpPr>
          <p:spPr>
            <a:xfrm rot="0">
              <a:off x="0" y="5539706"/>
              <a:ext cx="13603473" cy="5059680"/>
            </a:xfrm>
            <a:prstGeom prst="rect">
              <a:avLst/>
            </a:prstGeom>
          </p:spPr>
          <p:txBody>
            <a:bodyPr anchor="t" rtlCol="false" tIns="0" lIns="0" bIns="0" rIns="0">
              <a:spAutoFit/>
            </a:bodyPr>
            <a:lstStyle/>
            <a:p>
              <a:pPr>
                <a:lnSpc>
                  <a:spcPts val="5039"/>
                </a:lnSpc>
              </a:pPr>
              <a:r>
                <a:rPr lang="en-US" sz="3599">
                  <a:solidFill>
                    <a:srgbClr val="000000"/>
                  </a:solidFill>
                  <a:latin typeface="Fira Sans Light"/>
                </a:rPr>
                <a:t>   - Presented by </a:t>
              </a:r>
            </a:p>
            <a:p>
              <a:pPr marL="777240" indent="-388620" lvl="1">
                <a:lnSpc>
                  <a:spcPts val="5039"/>
                </a:lnSpc>
                <a:buFont typeface="Arial"/>
                <a:buChar char="•"/>
              </a:pPr>
              <a:r>
                <a:rPr lang="en-US" sz="3599">
                  <a:solidFill>
                    <a:srgbClr val="000000"/>
                  </a:solidFill>
                  <a:latin typeface="Fira Sans Light"/>
                </a:rPr>
                <a:t>  R. Divya</a:t>
              </a:r>
            </a:p>
            <a:p>
              <a:pPr marL="777240" indent="-388620" lvl="1">
                <a:lnSpc>
                  <a:spcPts val="5039"/>
                </a:lnSpc>
                <a:buFont typeface="Arial"/>
                <a:buChar char="•"/>
              </a:pPr>
              <a:r>
                <a:rPr lang="en-US" sz="3599">
                  <a:solidFill>
                    <a:srgbClr val="000000"/>
                  </a:solidFill>
                  <a:latin typeface="Fira Sans Light"/>
                </a:rPr>
                <a:t>  E. Janani</a:t>
              </a:r>
            </a:p>
            <a:p>
              <a:pPr marL="777240" indent="-388620" lvl="1">
                <a:lnSpc>
                  <a:spcPts val="5039"/>
                </a:lnSpc>
                <a:buFont typeface="Arial"/>
                <a:buChar char="•"/>
              </a:pPr>
              <a:r>
                <a:rPr lang="en-US" sz="3599">
                  <a:solidFill>
                    <a:srgbClr val="000000"/>
                  </a:solidFill>
                  <a:latin typeface="Fira Sans Light"/>
                </a:rPr>
                <a:t>  P. Kavisri</a:t>
              </a:r>
            </a:p>
            <a:p>
              <a:pPr marL="777240" indent="-388620" lvl="1">
                <a:lnSpc>
                  <a:spcPts val="5039"/>
                </a:lnSpc>
                <a:buFont typeface="Arial"/>
                <a:buChar char="•"/>
              </a:pPr>
              <a:r>
                <a:rPr lang="en-US" sz="3599">
                  <a:solidFill>
                    <a:srgbClr val="000000"/>
                  </a:solidFill>
                  <a:latin typeface="Fira Sans Light"/>
                </a:rPr>
                <a:t>  p. Vinothini</a:t>
              </a:r>
            </a:p>
            <a:p>
              <a:pPr marL="777240" indent="-388620" lvl="1">
                <a:lnSpc>
                  <a:spcPts val="5039"/>
                </a:lnSpc>
                <a:buFont typeface="Arial"/>
                <a:buChar char="•"/>
              </a:pPr>
              <a:r>
                <a:rPr lang="en-US" sz="3599">
                  <a:solidFill>
                    <a:srgbClr val="000000"/>
                  </a:solidFill>
                  <a:latin typeface="Fira Sans Light"/>
                </a:rPr>
                <a:t>  R. R. Kanishka                            </a:t>
              </a:r>
            </a:p>
          </p:txBody>
        </p:sp>
      </p:grpSp>
      <p:grpSp>
        <p:nvGrpSpPr>
          <p:cNvPr name="Group 5" id="5"/>
          <p:cNvGrpSpPr/>
          <p:nvPr/>
        </p:nvGrpSpPr>
        <p:grpSpPr>
          <a:xfrm rot="0">
            <a:off x="14328902" y="2317173"/>
            <a:ext cx="7321033" cy="6340049"/>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7" id="7"/>
          <p:cNvGrpSpPr/>
          <p:nvPr/>
        </p:nvGrpSpPr>
        <p:grpSpPr>
          <a:xfrm rot="0">
            <a:off x="12122944" y="7035126"/>
            <a:ext cx="4970154" cy="43041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0">
            <a:off x="12336342" y="5954842"/>
            <a:ext cx="2271679" cy="1967285"/>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11" id="11"/>
          <p:cNvGrpSpPr/>
          <p:nvPr/>
        </p:nvGrpSpPr>
        <p:grpSpPr>
          <a:xfrm rot="0">
            <a:off x="13737770" y="373605"/>
            <a:ext cx="3799619" cy="3290488"/>
            <a:chOff x="0" y="0"/>
            <a:chExt cx="3619627" cy="3134614"/>
          </a:xfrm>
        </p:grpSpPr>
        <p:sp>
          <p:nvSpPr>
            <p:cNvPr name="Freeform 12" id="12"/>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3" id="13"/>
          <p:cNvGrpSpPr/>
          <p:nvPr/>
        </p:nvGrpSpPr>
        <p:grpSpPr>
          <a:xfrm rot="0">
            <a:off x="1028700" y="1038512"/>
            <a:ext cx="4127761" cy="574361"/>
            <a:chOff x="0" y="0"/>
            <a:chExt cx="5503681" cy="765815"/>
          </a:xfrm>
        </p:grpSpPr>
        <p:sp>
          <p:nvSpPr>
            <p:cNvPr name="TextBox 14" id="14"/>
            <p:cNvSpPr txBox="true"/>
            <p:nvPr/>
          </p:nvSpPr>
          <p:spPr>
            <a:xfrm rot="0">
              <a:off x="1267823" y="101344"/>
              <a:ext cx="4235858" cy="515501"/>
            </a:xfrm>
            <a:prstGeom prst="rect">
              <a:avLst/>
            </a:prstGeom>
          </p:spPr>
          <p:txBody>
            <a:bodyPr anchor="t" rtlCol="false" tIns="0" lIns="0" bIns="0" rIns="0">
              <a:spAutoFit/>
            </a:bodyPr>
            <a:lstStyle/>
            <a:p>
              <a:pPr>
                <a:lnSpc>
                  <a:spcPts val="3292"/>
                </a:lnSpc>
                <a:spcBef>
                  <a:spcPct val="0"/>
                </a:spcBef>
              </a:pPr>
              <a:r>
                <a:rPr lang="en-US" sz="2351">
                  <a:solidFill>
                    <a:srgbClr val="000000"/>
                  </a:solidFill>
                  <a:latin typeface="Fira Sans Medium"/>
                </a:rPr>
                <a:t>IBM Naan -Mudhalvan </a:t>
              </a:r>
            </a:p>
          </p:txBody>
        </p:sp>
        <p:sp>
          <p:nvSpPr>
            <p:cNvPr name="Freeform 15" id="15"/>
            <p:cNvSpPr/>
            <p:nvPr/>
          </p:nvSpPr>
          <p:spPr>
            <a:xfrm flipH="false" flipV="false" rot="0">
              <a:off x="0" y="0"/>
              <a:ext cx="886733" cy="765815"/>
            </a:xfrm>
            <a:custGeom>
              <a:avLst/>
              <a:gdLst/>
              <a:ahLst/>
              <a:cxnLst/>
              <a:rect r="r" b="b" t="t" l="l"/>
              <a:pathLst>
                <a:path h="765815" w="886733">
                  <a:moveTo>
                    <a:pt x="0" y="0"/>
                  </a:moveTo>
                  <a:lnTo>
                    <a:pt x="886733" y="0"/>
                  </a:lnTo>
                  <a:lnTo>
                    <a:pt x="886733" y="765815"/>
                  </a:lnTo>
                  <a:lnTo>
                    <a:pt x="0" y="76581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1671665" y="668174"/>
            <a:ext cx="14766361" cy="6189876"/>
            <a:chOff x="0" y="0"/>
            <a:chExt cx="19688481" cy="8253167"/>
          </a:xfrm>
        </p:grpSpPr>
        <p:sp>
          <p:nvSpPr>
            <p:cNvPr name="TextBox 3" id="3"/>
            <p:cNvSpPr txBox="true"/>
            <p:nvPr/>
          </p:nvSpPr>
          <p:spPr>
            <a:xfrm rot="0">
              <a:off x="0" y="7519742"/>
              <a:ext cx="19688481" cy="733425"/>
            </a:xfrm>
            <a:prstGeom prst="rect">
              <a:avLst/>
            </a:prstGeom>
          </p:spPr>
          <p:txBody>
            <a:bodyPr anchor="t" rtlCol="false" tIns="0" lIns="0" bIns="0" rIns="0">
              <a:spAutoFit/>
            </a:bodyPr>
            <a:lstStyle/>
            <a:p>
              <a:pPr>
                <a:lnSpc>
                  <a:spcPts val="4320"/>
                </a:lnSpc>
                <a:spcBef>
                  <a:spcPct val="0"/>
                </a:spcBef>
              </a:pPr>
            </a:p>
          </p:txBody>
        </p:sp>
        <p:sp>
          <p:nvSpPr>
            <p:cNvPr name="TextBox 4" id="4"/>
            <p:cNvSpPr txBox="true"/>
            <p:nvPr/>
          </p:nvSpPr>
          <p:spPr>
            <a:xfrm rot="0">
              <a:off x="0" y="0"/>
              <a:ext cx="19688481" cy="7061200"/>
            </a:xfrm>
            <a:prstGeom prst="rect">
              <a:avLst/>
            </a:prstGeom>
          </p:spPr>
          <p:txBody>
            <a:bodyPr anchor="t" rtlCol="false" tIns="0" lIns="0" bIns="0" rIns="0">
              <a:spAutoFit/>
            </a:bodyPr>
            <a:lstStyle/>
            <a:p>
              <a:pPr>
                <a:lnSpc>
                  <a:spcPts val="10440"/>
                </a:lnSpc>
              </a:pPr>
              <a:r>
                <a:rPr lang="en-US" sz="8700">
                  <a:solidFill>
                    <a:srgbClr val="A4E473"/>
                  </a:solidFill>
                  <a:latin typeface="Fira Sans Medium"/>
                </a:rPr>
                <a:t>So,In this way IBM virtual servers are providing  services to prevent the Disasters</a:t>
              </a:r>
            </a:p>
          </p:txBody>
        </p:sp>
      </p:grpSp>
      <p:grpSp>
        <p:nvGrpSpPr>
          <p:cNvPr name="Group 5" id="5"/>
          <p:cNvGrpSpPr/>
          <p:nvPr/>
        </p:nvGrpSpPr>
        <p:grpSpPr>
          <a:xfrm rot="0">
            <a:off x="-3563094" y="6077994"/>
            <a:ext cx="6383425" cy="5528076"/>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7" id="7"/>
          <p:cNvGrpSpPr/>
          <p:nvPr/>
        </p:nvGrpSpPr>
        <p:grpSpPr>
          <a:xfrm rot="0">
            <a:off x="1671665" y="7004492"/>
            <a:ext cx="3034530" cy="262791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9" id="9"/>
          <p:cNvGrpSpPr/>
          <p:nvPr/>
        </p:nvGrpSpPr>
        <p:grpSpPr>
          <a:xfrm rot="0">
            <a:off x="4053492" y="8956750"/>
            <a:ext cx="2141618" cy="1854652"/>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Freeform 11" id="11"/>
          <p:cNvSpPr/>
          <p:nvPr/>
        </p:nvSpPr>
        <p:spPr>
          <a:xfrm flipH="false" flipV="false" rot="0">
            <a:off x="9144000" y="6445067"/>
            <a:ext cx="2396965" cy="2396965"/>
          </a:xfrm>
          <a:custGeom>
            <a:avLst/>
            <a:gdLst/>
            <a:ahLst/>
            <a:cxnLst/>
            <a:rect r="r" b="b" t="t" l="l"/>
            <a:pathLst>
              <a:path h="2396965" w="2396965">
                <a:moveTo>
                  <a:pt x="0" y="0"/>
                </a:moveTo>
                <a:lnTo>
                  <a:pt x="2396965" y="0"/>
                </a:lnTo>
                <a:lnTo>
                  <a:pt x="2396965" y="2396965"/>
                </a:lnTo>
                <a:lnTo>
                  <a:pt x="0" y="2396965"/>
                </a:lnTo>
                <a:lnTo>
                  <a:pt x="0" y="0"/>
                </a:lnTo>
                <a:close/>
              </a:path>
            </a:pathLst>
          </a:custGeom>
          <a:blipFill>
            <a:blip r:embed="rId2"/>
            <a:stretch>
              <a:fillRect l="0" t="0" r="0" b="0"/>
            </a:stretch>
          </a:blipFill>
        </p:spPr>
      </p:sp>
      <p:sp>
        <p:nvSpPr>
          <p:cNvPr name="TextBox 12" id="12"/>
          <p:cNvSpPr txBox="true"/>
          <p:nvPr/>
        </p:nvSpPr>
        <p:spPr>
          <a:xfrm rot="0">
            <a:off x="12027973" y="8968143"/>
            <a:ext cx="5231327" cy="290157"/>
          </a:xfrm>
          <a:prstGeom prst="rect">
            <a:avLst/>
          </a:prstGeom>
        </p:spPr>
        <p:txBody>
          <a:bodyPr anchor="t" rtlCol="false" tIns="0" lIns="0" bIns="0" rIns="0">
            <a:spAutoFit/>
          </a:bodyPr>
          <a:lstStyle/>
          <a:p>
            <a:pPr algn="r">
              <a:lnSpc>
                <a:spcPts val="2380"/>
              </a:lnSpc>
              <a:spcBef>
                <a:spcPct val="0"/>
              </a:spcBef>
            </a:pPr>
            <a:r>
              <a:rPr lang="en-US" sz="1700">
                <a:solidFill>
                  <a:srgbClr val="F4F4F4"/>
                </a:solidFill>
                <a:latin typeface="Fira Sans"/>
              </a:rPr>
              <a:t>Back to Agenda Page</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6195110" y="4034525"/>
            <a:ext cx="14766361" cy="2217951"/>
            <a:chOff x="0" y="0"/>
            <a:chExt cx="19688481" cy="2957267"/>
          </a:xfrm>
        </p:grpSpPr>
        <p:sp>
          <p:nvSpPr>
            <p:cNvPr name="TextBox 3" id="3"/>
            <p:cNvSpPr txBox="true"/>
            <p:nvPr/>
          </p:nvSpPr>
          <p:spPr>
            <a:xfrm rot="0">
              <a:off x="0" y="2223842"/>
              <a:ext cx="19688481" cy="733425"/>
            </a:xfrm>
            <a:prstGeom prst="rect">
              <a:avLst/>
            </a:prstGeom>
          </p:spPr>
          <p:txBody>
            <a:bodyPr anchor="t" rtlCol="false" tIns="0" lIns="0" bIns="0" rIns="0">
              <a:spAutoFit/>
            </a:bodyPr>
            <a:lstStyle/>
            <a:p>
              <a:pPr>
                <a:lnSpc>
                  <a:spcPts val="4320"/>
                </a:lnSpc>
                <a:spcBef>
                  <a:spcPct val="0"/>
                </a:spcBef>
              </a:pPr>
            </a:p>
          </p:txBody>
        </p:sp>
        <p:sp>
          <p:nvSpPr>
            <p:cNvPr name="TextBox 4" id="4"/>
            <p:cNvSpPr txBox="true"/>
            <p:nvPr/>
          </p:nvSpPr>
          <p:spPr>
            <a:xfrm rot="0">
              <a:off x="0" y="0"/>
              <a:ext cx="19688481" cy="1765300"/>
            </a:xfrm>
            <a:prstGeom prst="rect">
              <a:avLst/>
            </a:prstGeom>
          </p:spPr>
          <p:txBody>
            <a:bodyPr anchor="t" rtlCol="false" tIns="0" lIns="0" bIns="0" rIns="0">
              <a:spAutoFit/>
            </a:bodyPr>
            <a:lstStyle/>
            <a:p>
              <a:pPr>
                <a:lnSpc>
                  <a:spcPts val="10440"/>
                </a:lnSpc>
              </a:pPr>
              <a:r>
                <a:rPr lang="en-US" sz="8700">
                  <a:solidFill>
                    <a:srgbClr val="A4E473"/>
                  </a:solidFill>
                  <a:latin typeface="Fira Sans Medium"/>
                </a:rPr>
                <a:t>Thank You !</a:t>
              </a:r>
            </a:p>
          </p:txBody>
        </p:sp>
      </p:grpSp>
      <p:grpSp>
        <p:nvGrpSpPr>
          <p:cNvPr name="Group 5" id="5"/>
          <p:cNvGrpSpPr/>
          <p:nvPr/>
        </p:nvGrpSpPr>
        <p:grpSpPr>
          <a:xfrm rot="0">
            <a:off x="-3563094" y="6077994"/>
            <a:ext cx="6383425" cy="5528076"/>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7" id="7"/>
          <p:cNvGrpSpPr/>
          <p:nvPr/>
        </p:nvGrpSpPr>
        <p:grpSpPr>
          <a:xfrm rot="0">
            <a:off x="1671665" y="7004492"/>
            <a:ext cx="3034530" cy="262791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9" id="9"/>
          <p:cNvGrpSpPr/>
          <p:nvPr/>
        </p:nvGrpSpPr>
        <p:grpSpPr>
          <a:xfrm rot="0">
            <a:off x="4053492" y="8956750"/>
            <a:ext cx="2141618" cy="1854652"/>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11" id="11"/>
          <p:cNvSpPr txBox="true"/>
          <p:nvPr/>
        </p:nvSpPr>
        <p:spPr>
          <a:xfrm rot="0">
            <a:off x="12027973" y="8968143"/>
            <a:ext cx="5231327" cy="290157"/>
          </a:xfrm>
          <a:prstGeom prst="rect">
            <a:avLst/>
          </a:prstGeom>
        </p:spPr>
        <p:txBody>
          <a:bodyPr anchor="t" rtlCol="false" tIns="0" lIns="0" bIns="0" rIns="0">
            <a:spAutoFit/>
          </a:bodyPr>
          <a:lstStyle/>
          <a:p>
            <a:pPr algn="r">
              <a:lnSpc>
                <a:spcPts val="2380"/>
              </a:lnSpc>
              <a:spcBef>
                <a:spcPct val="0"/>
              </a:spcBef>
            </a:pPr>
            <a:r>
              <a:rPr lang="en-US" sz="1700">
                <a:solidFill>
                  <a:srgbClr val="F4F4F4"/>
                </a:solidFill>
                <a:latin typeface="Fira Sans"/>
              </a:rPr>
              <a:t>Back to Agenda Page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4151770" y="4201140"/>
            <a:ext cx="7027514" cy="6085860"/>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0">
            <a:off x="9859850" y="563974"/>
            <a:ext cx="4961246" cy="42964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6" id="6"/>
          <p:cNvGrpSpPr>
            <a:grpSpLocks noChangeAspect="true"/>
          </p:cNvGrpSpPr>
          <p:nvPr/>
        </p:nvGrpSpPr>
        <p:grpSpPr>
          <a:xfrm rot="0">
            <a:off x="10053981" y="2365495"/>
            <a:ext cx="7611546" cy="6591255"/>
            <a:chOff x="0" y="0"/>
            <a:chExt cx="4282440" cy="3708400"/>
          </a:xfrm>
        </p:grpSpPr>
        <p:sp>
          <p:nvSpPr>
            <p:cNvPr name="Freeform 7" id="7"/>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14895" t="0" r="-14895" b="0"/>
              </a:stretch>
            </a:blipFill>
          </p:spPr>
        </p:sp>
      </p:grpSp>
      <p:grpSp>
        <p:nvGrpSpPr>
          <p:cNvPr name="Group 8" id="8"/>
          <p:cNvGrpSpPr/>
          <p:nvPr/>
        </p:nvGrpSpPr>
        <p:grpSpPr>
          <a:xfrm rot="0">
            <a:off x="1028700" y="1028700"/>
            <a:ext cx="4212844" cy="586200"/>
            <a:chOff x="0" y="0"/>
            <a:chExt cx="5617125" cy="781600"/>
          </a:xfrm>
        </p:grpSpPr>
        <p:sp>
          <p:nvSpPr>
            <p:cNvPr name="TextBox 9" id="9"/>
            <p:cNvSpPr txBox="true"/>
            <p:nvPr/>
          </p:nvSpPr>
          <p:spPr>
            <a:xfrm rot="0">
              <a:off x="1293956" y="104415"/>
              <a:ext cx="4323169" cy="525145"/>
            </a:xfrm>
            <a:prstGeom prst="rect">
              <a:avLst/>
            </a:prstGeom>
          </p:spPr>
          <p:txBody>
            <a:bodyPr anchor="t" rtlCol="false" tIns="0" lIns="0" bIns="0" rIns="0">
              <a:spAutoFit/>
            </a:bodyPr>
            <a:lstStyle/>
            <a:p>
              <a:pPr>
                <a:lnSpc>
                  <a:spcPts val="3359"/>
                </a:lnSpc>
                <a:spcBef>
                  <a:spcPct val="0"/>
                </a:spcBef>
              </a:pPr>
              <a:r>
                <a:rPr lang="en-US" sz="2400">
                  <a:solidFill>
                    <a:srgbClr val="000000"/>
                  </a:solidFill>
                  <a:latin typeface="Fira Sans Medium"/>
                </a:rPr>
                <a:t>IBM -Naan Mudhalvan</a:t>
              </a:r>
            </a:p>
          </p:txBody>
        </p:sp>
        <p:sp>
          <p:nvSpPr>
            <p:cNvPr name="Freeform 10" id="10"/>
            <p:cNvSpPr/>
            <p:nvPr/>
          </p:nvSpPr>
          <p:spPr>
            <a:xfrm flipH="false" flipV="false" rot="0">
              <a:off x="0" y="0"/>
              <a:ext cx="905010" cy="781600"/>
            </a:xfrm>
            <a:custGeom>
              <a:avLst/>
              <a:gdLst/>
              <a:ahLst/>
              <a:cxnLst/>
              <a:rect r="r" b="b" t="t" l="l"/>
              <a:pathLst>
                <a:path h="781600" w="905010">
                  <a:moveTo>
                    <a:pt x="0" y="0"/>
                  </a:moveTo>
                  <a:lnTo>
                    <a:pt x="905010" y="0"/>
                  </a:lnTo>
                  <a:lnTo>
                    <a:pt x="905010" y="781600"/>
                  </a:lnTo>
                  <a:lnTo>
                    <a:pt x="0" y="7816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grpSp>
        <p:nvGrpSpPr>
          <p:cNvPr name="Group 11" id="11"/>
          <p:cNvGrpSpPr/>
          <p:nvPr/>
        </p:nvGrpSpPr>
        <p:grpSpPr>
          <a:xfrm rot="0">
            <a:off x="1108849" y="3332851"/>
            <a:ext cx="8265391" cy="4294281"/>
            <a:chOff x="0" y="0"/>
            <a:chExt cx="11020521" cy="5725708"/>
          </a:xfrm>
        </p:grpSpPr>
        <p:sp>
          <p:nvSpPr>
            <p:cNvPr name="TextBox 12" id="12"/>
            <p:cNvSpPr txBox="true"/>
            <p:nvPr/>
          </p:nvSpPr>
          <p:spPr>
            <a:xfrm rot="0">
              <a:off x="0" y="-9525"/>
              <a:ext cx="11020521" cy="3209925"/>
            </a:xfrm>
            <a:prstGeom prst="rect">
              <a:avLst/>
            </a:prstGeom>
          </p:spPr>
          <p:txBody>
            <a:bodyPr anchor="t" rtlCol="false" tIns="0" lIns="0" bIns="0" rIns="0">
              <a:spAutoFit/>
            </a:bodyPr>
            <a:lstStyle/>
            <a:p>
              <a:pPr>
                <a:lnSpc>
                  <a:spcPts val="9480"/>
                </a:lnSpc>
                <a:spcBef>
                  <a:spcPct val="0"/>
                </a:spcBef>
              </a:pPr>
              <a:r>
                <a:rPr lang="en-US" sz="7900" spc="-79">
                  <a:solidFill>
                    <a:srgbClr val="000000"/>
                  </a:solidFill>
                  <a:latin typeface="Fira Sans Medium"/>
                </a:rPr>
                <a:t>Introduction to Disaster Recovery</a:t>
              </a:r>
            </a:p>
          </p:txBody>
        </p:sp>
        <p:sp>
          <p:nvSpPr>
            <p:cNvPr name="TextBox 13" id="13"/>
            <p:cNvSpPr txBox="true"/>
            <p:nvPr/>
          </p:nvSpPr>
          <p:spPr>
            <a:xfrm rot="0">
              <a:off x="0" y="3425949"/>
              <a:ext cx="9872990" cy="2299758"/>
            </a:xfrm>
            <a:prstGeom prst="rect">
              <a:avLst/>
            </a:prstGeom>
          </p:spPr>
          <p:txBody>
            <a:bodyPr anchor="t" rtlCol="false" tIns="0" lIns="0" bIns="0" rIns="0">
              <a:spAutoFit/>
            </a:bodyPr>
            <a:lstStyle/>
            <a:p>
              <a:pPr algn="l">
                <a:lnSpc>
                  <a:spcPts val="3499"/>
                </a:lnSpc>
              </a:pPr>
              <a:r>
                <a:rPr lang="en-US" sz="2499">
                  <a:solidFill>
                    <a:srgbClr val="000000"/>
                  </a:solidFill>
                  <a:latin typeface="Fira Sans Light"/>
                </a:rPr>
                <a:t>Disaster recovery (DR) planning is a critical aspect of any IT infrastructure, Or  we can say it it a planning procedure we need to follow if certain downfall coming into business system architecture</a:t>
              </a:r>
            </a:p>
          </p:txBody>
        </p:sp>
      </p:grpSp>
      <p:sp>
        <p:nvSpPr>
          <p:cNvPr name="TextBox 14" id="14"/>
          <p:cNvSpPr txBox="true"/>
          <p:nvPr/>
        </p:nvSpPr>
        <p:spPr>
          <a:xfrm rot="0">
            <a:off x="1028700" y="8918650"/>
            <a:ext cx="5231327" cy="290157"/>
          </a:xfrm>
          <a:prstGeom prst="rect">
            <a:avLst/>
          </a:prstGeom>
        </p:spPr>
        <p:txBody>
          <a:bodyPr anchor="t" rtlCol="false" tIns="0" lIns="0" bIns="0" rIns="0">
            <a:spAutoFit/>
          </a:bodyPr>
          <a:lstStyle/>
          <a:p>
            <a:pPr>
              <a:lnSpc>
                <a:spcPts val="2380"/>
              </a:lnSpc>
              <a:spcBef>
                <a:spcPct val="0"/>
              </a:spcBef>
            </a:pPr>
            <a:r>
              <a:rPr lang="en-US" sz="1700">
                <a:solidFill>
                  <a:srgbClr val="000000"/>
                </a:solidFill>
                <a:latin typeface="Fira Sans"/>
              </a:rPr>
              <a:t>Back to Agenda Page</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2527743" y="-89986"/>
            <a:ext cx="10138115" cy="8779655"/>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2505679" y="5832746"/>
            <a:ext cx="5966980" cy="5167433"/>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6" id="6"/>
          <p:cNvSpPr txBox="true"/>
          <p:nvPr/>
        </p:nvSpPr>
        <p:spPr>
          <a:xfrm rot="0">
            <a:off x="1028700" y="3762107"/>
            <a:ext cx="4460469" cy="1914525"/>
          </a:xfrm>
          <a:prstGeom prst="rect">
            <a:avLst/>
          </a:prstGeom>
        </p:spPr>
        <p:txBody>
          <a:bodyPr anchor="t" rtlCol="false" tIns="0" lIns="0" bIns="0" rIns="0">
            <a:spAutoFit/>
          </a:bodyPr>
          <a:lstStyle/>
          <a:p>
            <a:pPr algn="l" marL="0" indent="0" lvl="0">
              <a:lnSpc>
                <a:spcPts val="7560"/>
              </a:lnSpc>
              <a:spcBef>
                <a:spcPct val="0"/>
              </a:spcBef>
            </a:pPr>
            <a:r>
              <a:rPr lang="en-US" sz="6300" spc="-63">
                <a:solidFill>
                  <a:srgbClr val="F4F4F4"/>
                </a:solidFill>
                <a:latin typeface="Fira Sans Medium"/>
              </a:rPr>
              <a:t>Types of Disaster</a:t>
            </a:r>
          </a:p>
        </p:txBody>
      </p:sp>
      <p:sp>
        <p:nvSpPr>
          <p:cNvPr name="TextBox 7" id="7"/>
          <p:cNvSpPr txBox="true"/>
          <p:nvPr/>
        </p:nvSpPr>
        <p:spPr>
          <a:xfrm rot="0">
            <a:off x="10100540" y="4666982"/>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Software Failures</a:t>
            </a:r>
          </a:p>
        </p:txBody>
      </p:sp>
      <p:sp>
        <p:nvSpPr>
          <p:cNvPr name="TextBox 8" id="8"/>
          <p:cNvSpPr txBox="true"/>
          <p:nvPr/>
        </p:nvSpPr>
        <p:spPr>
          <a:xfrm rot="0">
            <a:off x="10100540" y="5407392"/>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power outages</a:t>
            </a:r>
          </a:p>
        </p:txBody>
      </p:sp>
      <p:sp>
        <p:nvSpPr>
          <p:cNvPr name="TextBox 9" id="9"/>
          <p:cNvSpPr txBox="true"/>
          <p:nvPr/>
        </p:nvSpPr>
        <p:spPr>
          <a:xfrm rot="0">
            <a:off x="10100540" y="2697188"/>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Natural Disasters</a:t>
            </a:r>
          </a:p>
        </p:txBody>
      </p:sp>
      <p:sp>
        <p:nvSpPr>
          <p:cNvPr name="TextBox 10" id="10"/>
          <p:cNvSpPr txBox="true"/>
          <p:nvPr/>
        </p:nvSpPr>
        <p:spPr>
          <a:xfrm rot="0">
            <a:off x="10100540" y="3435693"/>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Human Error</a:t>
            </a:r>
          </a:p>
        </p:txBody>
      </p:sp>
      <p:sp>
        <p:nvSpPr>
          <p:cNvPr name="TextBox 11" id="11"/>
          <p:cNvSpPr txBox="true"/>
          <p:nvPr/>
        </p:nvSpPr>
        <p:spPr>
          <a:xfrm rot="0">
            <a:off x="10100540" y="4030602"/>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Hardware Failures</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2527743" y="-89986"/>
            <a:ext cx="10138115" cy="8779655"/>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2505679" y="5832746"/>
            <a:ext cx="5966980" cy="5167433"/>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6" id="6"/>
          <p:cNvSpPr txBox="true"/>
          <p:nvPr/>
        </p:nvSpPr>
        <p:spPr>
          <a:xfrm rot="0">
            <a:off x="1028700" y="3762107"/>
            <a:ext cx="4460469" cy="1914525"/>
          </a:xfrm>
          <a:prstGeom prst="rect">
            <a:avLst/>
          </a:prstGeom>
        </p:spPr>
        <p:txBody>
          <a:bodyPr anchor="t" rtlCol="false" tIns="0" lIns="0" bIns="0" rIns="0">
            <a:spAutoFit/>
          </a:bodyPr>
          <a:lstStyle/>
          <a:p>
            <a:pPr algn="l" marL="0" indent="0" lvl="0">
              <a:lnSpc>
                <a:spcPts val="7560"/>
              </a:lnSpc>
              <a:spcBef>
                <a:spcPct val="0"/>
              </a:spcBef>
            </a:pPr>
            <a:r>
              <a:rPr lang="en-US" sz="6300" spc="-63">
                <a:solidFill>
                  <a:srgbClr val="F4F4F4"/>
                </a:solidFill>
                <a:latin typeface="Fira Sans Medium"/>
              </a:rPr>
              <a:t>Drawbacks of Disaster</a:t>
            </a:r>
          </a:p>
        </p:txBody>
      </p:sp>
      <p:sp>
        <p:nvSpPr>
          <p:cNvPr name="TextBox 7" id="7"/>
          <p:cNvSpPr txBox="true"/>
          <p:nvPr/>
        </p:nvSpPr>
        <p:spPr>
          <a:xfrm rot="0">
            <a:off x="10100540" y="4666982"/>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disrupts the normal functioning</a:t>
            </a:r>
          </a:p>
        </p:txBody>
      </p:sp>
      <p:sp>
        <p:nvSpPr>
          <p:cNvPr name="TextBox 8" id="8"/>
          <p:cNvSpPr txBox="true"/>
          <p:nvPr/>
        </p:nvSpPr>
        <p:spPr>
          <a:xfrm rot="0">
            <a:off x="10100540" y="5407392"/>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Data loss</a:t>
            </a:r>
          </a:p>
        </p:txBody>
      </p:sp>
      <p:sp>
        <p:nvSpPr>
          <p:cNvPr name="TextBox 9" id="9"/>
          <p:cNvSpPr txBox="true"/>
          <p:nvPr/>
        </p:nvSpPr>
        <p:spPr>
          <a:xfrm rot="0">
            <a:off x="10100540" y="2697188"/>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hardware failures</a:t>
            </a:r>
          </a:p>
        </p:txBody>
      </p:sp>
      <p:sp>
        <p:nvSpPr>
          <p:cNvPr name="TextBox 10" id="10"/>
          <p:cNvSpPr txBox="true"/>
          <p:nvPr/>
        </p:nvSpPr>
        <p:spPr>
          <a:xfrm rot="0">
            <a:off x="10100540" y="3435693"/>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software glitches</a:t>
            </a:r>
          </a:p>
        </p:txBody>
      </p:sp>
      <p:sp>
        <p:nvSpPr>
          <p:cNvPr name="TextBox 11" id="11"/>
          <p:cNvSpPr txBox="true"/>
          <p:nvPr/>
        </p:nvSpPr>
        <p:spPr>
          <a:xfrm rot="0">
            <a:off x="10100540" y="4030602"/>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destroyed contunity</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1028700" y="1028700"/>
            <a:ext cx="14766361" cy="5580276"/>
            <a:chOff x="0" y="0"/>
            <a:chExt cx="19688481" cy="7440367"/>
          </a:xfrm>
        </p:grpSpPr>
        <p:sp>
          <p:nvSpPr>
            <p:cNvPr name="TextBox 3" id="3"/>
            <p:cNvSpPr txBox="true"/>
            <p:nvPr/>
          </p:nvSpPr>
          <p:spPr>
            <a:xfrm rot="0">
              <a:off x="0" y="6706942"/>
              <a:ext cx="19688481" cy="733425"/>
            </a:xfrm>
            <a:prstGeom prst="rect">
              <a:avLst/>
            </a:prstGeom>
          </p:spPr>
          <p:txBody>
            <a:bodyPr anchor="t" rtlCol="false" tIns="0" lIns="0" bIns="0" rIns="0">
              <a:spAutoFit/>
            </a:bodyPr>
            <a:lstStyle/>
            <a:p>
              <a:pPr>
                <a:lnSpc>
                  <a:spcPts val="4320"/>
                </a:lnSpc>
                <a:spcBef>
                  <a:spcPct val="0"/>
                </a:spcBef>
              </a:pPr>
            </a:p>
          </p:txBody>
        </p:sp>
        <p:sp>
          <p:nvSpPr>
            <p:cNvPr name="TextBox 4" id="4"/>
            <p:cNvSpPr txBox="true"/>
            <p:nvPr/>
          </p:nvSpPr>
          <p:spPr>
            <a:xfrm rot="0">
              <a:off x="0" y="-9525"/>
              <a:ext cx="19688481" cy="6257925"/>
            </a:xfrm>
            <a:prstGeom prst="rect">
              <a:avLst/>
            </a:prstGeom>
          </p:spPr>
          <p:txBody>
            <a:bodyPr anchor="t" rtlCol="false" tIns="0" lIns="0" bIns="0" rIns="0">
              <a:spAutoFit/>
            </a:bodyPr>
            <a:lstStyle/>
            <a:p>
              <a:pPr>
                <a:lnSpc>
                  <a:spcPts val="9240"/>
                </a:lnSpc>
              </a:pPr>
              <a:r>
                <a:rPr lang="en-US" sz="7700">
                  <a:solidFill>
                    <a:srgbClr val="A4E473"/>
                  </a:solidFill>
                  <a:latin typeface="Fira Sans Medium"/>
                </a:rPr>
                <a:t>So, Now we can understand the disaster is very harmful for a organization as its the cause a downfall for a Organization</a:t>
              </a:r>
            </a:p>
          </p:txBody>
        </p:sp>
      </p:grpSp>
      <p:sp>
        <p:nvSpPr>
          <p:cNvPr name="TextBox 5" id="5"/>
          <p:cNvSpPr txBox="true"/>
          <p:nvPr/>
        </p:nvSpPr>
        <p:spPr>
          <a:xfrm rot="0">
            <a:off x="12027973" y="8968143"/>
            <a:ext cx="5231327" cy="290157"/>
          </a:xfrm>
          <a:prstGeom prst="rect">
            <a:avLst/>
          </a:prstGeom>
        </p:spPr>
        <p:txBody>
          <a:bodyPr anchor="t" rtlCol="false" tIns="0" lIns="0" bIns="0" rIns="0">
            <a:spAutoFit/>
          </a:bodyPr>
          <a:lstStyle/>
          <a:p>
            <a:pPr algn="r">
              <a:lnSpc>
                <a:spcPts val="2380"/>
              </a:lnSpc>
              <a:spcBef>
                <a:spcPct val="0"/>
              </a:spcBef>
            </a:pPr>
            <a:r>
              <a:rPr lang="en-US" sz="1700">
                <a:solidFill>
                  <a:srgbClr val="F4F4F4"/>
                </a:solidFill>
                <a:latin typeface="Fira Sans"/>
              </a:rPr>
              <a:t>Back to Agenda Page</a:t>
            </a:r>
          </a:p>
        </p:txBody>
      </p:sp>
      <p:grpSp>
        <p:nvGrpSpPr>
          <p:cNvPr name="Group 6" id="6"/>
          <p:cNvGrpSpPr/>
          <p:nvPr/>
        </p:nvGrpSpPr>
        <p:grpSpPr>
          <a:xfrm rot="0">
            <a:off x="-3563094" y="6077994"/>
            <a:ext cx="6383425" cy="5528076"/>
            <a:chOff x="0" y="0"/>
            <a:chExt cx="3619627" cy="3134614"/>
          </a:xfrm>
        </p:grpSpPr>
        <p:sp>
          <p:nvSpPr>
            <p:cNvPr name="Freeform 7" id="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8" id="8"/>
          <p:cNvGrpSpPr/>
          <p:nvPr/>
        </p:nvGrpSpPr>
        <p:grpSpPr>
          <a:xfrm rot="0">
            <a:off x="1671665" y="7004492"/>
            <a:ext cx="3034530" cy="2627917"/>
            <a:chOff x="0" y="0"/>
            <a:chExt cx="3619627" cy="3134614"/>
          </a:xfrm>
        </p:grpSpPr>
        <p:sp>
          <p:nvSpPr>
            <p:cNvPr name="Freeform 9" id="9"/>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10" id="10"/>
          <p:cNvGrpSpPr/>
          <p:nvPr/>
        </p:nvGrpSpPr>
        <p:grpSpPr>
          <a:xfrm rot="0">
            <a:off x="4053492" y="8956750"/>
            <a:ext cx="2141618" cy="1854652"/>
            <a:chOff x="0" y="0"/>
            <a:chExt cx="3619627" cy="3134614"/>
          </a:xfrm>
        </p:grpSpPr>
        <p:sp>
          <p:nvSpPr>
            <p:cNvPr name="Freeform 11" id="11"/>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1990104" y="1028700"/>
            <a:ext cx="14766361" cy="5770776"/>
            <a:chOff x="0" y="0"/>
            <a:chExt cx="19688481" cy="7694367"/>
          </a:xfrm>
        </p:grpSpPr>
        <p:sp>
          <p:nvSpPr>
            <p:cNvPr name="TextBox 3" id="3"/>
            <p:cNvSpPr txBox="true"/>
            <p:nvPr/>
          </p:nvSpPr>
          <p:spPr>
            <a:xfrm rot="0">
              <a:off x="0" y="6960942"/>
              <a:ext cx="19688481" cy="733425"/>
            </a:xfrm>
            <a:prstGeom prst="rect">
              <a:avLst/>
            </a:prstGeom>
          </p:spPr>
          <p:txBody>
            <a:bodyPr anchor="t" rtlCol="false" tIns="0" lIns="0" bIns="0" rIns="0">
              <a:spAutoFit/>
            </a:bodyPr>
            <a:lstStyle/>
            <a:p>
              <a:pPr>
                <a:lnSpc>
                  <a:spcPts val="4320"/>
                </a:lnSpc>
                <a:spcBef>
                  <a:spcPct val="0"/>
                </a:spcBef>
              </a:pPr>
            </a:p>
          </p:txBody>
        </p:sp>
        <p:sp>
          <p:nvSpPr>
            <p:cNvPr name="TextBox 4" id="4"/>
            <p:cNvSpPr txBox="true"/>
            <p:nvPr/>
          </p:nvSpPr>
          <p:spPr>
            <a:xfrm rot="0">
              <a:off x="0" y="-9525"/>
              <a:ext cx="19688481" cy="6511925"/>
            </a:xfrm>
            <a:prstGeom prst="rect">
              <a:avLst/>
            </a:prstGeom>
          </p:spPr>
          <p:txBody>
            <a:bodyPr anchor="t" rtlCol="false" tIns="0" lIns="0" bIns="0" rIns="0">
              <a:spAutoFit/>
            </a:bodyPr>
            <a:lstStyle/>
            <a:p>
              <a:pPr>
                <a:lnSpc>
                  <a:spcPts val="9600"/>
                </a:lnSpc>
              </a:pPr>
              <a:r>
                <a:rPr lang="en-US" sz="8000">
                  <a:solidFill>
                    <a:srgbClr val="A4E473"/>
                  </a:solidFill>
                  <a:latin typeface="Fira Sans Medium"/>
                </a:rPr>
                <a:t>So,for managing the Disaster recovery IBM Virtual servers Helps A lot for the Organizations</a:t>
              </a:r>
            </a:p>
          </p:txBody>
        </p:sp>
      </p:grpSp>
      <p:grpSp>
        <p:nvGrpSpPr>
          <p:cNvPr name="Group 5" id="5"/>
          <p:cNvGrpSpPr/>
          <p:nvPr/>
        </p:nvGrpSpPr>
        <p:grpSpPr>
          <a:xfrm rot="0">
            <a:off x="-3563094" y="6077994"/>
            <a:ext cx="6383425" cy="5528076"/>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7" id="7"/>
          <p:cNvGrpSpPr/>
          <p:nvPr/>
        </p:nvGrpSpPr>
        <p:grpSpPr>
          <a:xfrm rot="0">
            <a:off x="1671665" y="7004492"/>
            <a:ext cx="3034530" cy="262791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9" id="9"/>
          <p:cNvGrpSpPr/>
          <p:nvPr/>
        </p:nvGrpSpPr>
        <p:grpSpPr>
          <a:xfrm rot="0">
            <a:off x="4053492" y="8956750"/>
            <a:ext cx="2141618" cy="1854652"/>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Freeform 11" id="11"/>
          <p:cNvSpPr/>
          <p:nvPr/>
        </p:nvSpPr>
        <p:spPr>
          <a:xfrm flipH="false" flipV="false" rot="0">
            <a:off x="8591193" y="6609279"/>
            <a:ext cx="2396965" cy="2396965"/>
          </a:xfrm>
          <a:custGeom>
            <a:avLst/>
            <a:gdLst/>
            <a:ahLst/>
            <a:cxnLst/>
            <a:rect r="r" b="b" t="t" l="l"/>
            <a:pathLst>
              <a:path h="2396965" w="2396965">
                <a:moveTo>
                  <a:pt x="0" y="0"/>
                </a:moveTo>
                <a:lnTo>
                  <a:pt x="2396965" y="0"/>
                </a:lnTo>
                <a:lnTo>
                  <a:pt x="2396965" y="2396964"/>
                </a:lnTo>
                <a:lnTo>
                  <a:pt x="0" y="2396964"/>
                </a:lnTo>
                <a:lnTo>
                  <a:pt x="0" y="0"/>
                </a:lnTo>
                <a:close/>
              </a:path>
            </a:pathLst>
          </a:custGeom>
          <a:blipFill>
            <a:blip r:embed="rId2"/>
            <a:stretch>
              <a:fillRect l="0" t="0" r="0" b="0"/>
            </a:stretch>
          </a:blipFill>
        </p:spPr>
      </p:sp>
      <p:sp>
        <p:nvSpPr>
          <p:cNvPr name="TextBox 12" id="12"/>
          <p:cNvSpPr txBox="true"/>
          <p:nvPr/>
        </p:nvSpPr>
        <p:spPr>
          <a:xfrm rot="0">
            <a:off x="12027973" y="8968143"/>
            <a:ext cx="5231327" cy="290157"/>
          </a:xfrm>
          <a:prstGeom prst="rect">
            <a:avLst/>
          </a:prstGeom>
        </p:spPr>
        <p:txBody>
          <a:bodyPr anchor="t" rtlCol="false" tIns="0" lIns="0" bIns="0" rIns="0">
            <a:spAutoFit/>
          </a:bodyPr>
          <a:lstStyle/>
          <a:p>
            <a:pPr algn="r">
              <a:lnSpc>
                <a:spcPts val="2380"/>
              </a:lnSpc>
              <a:spcBef>
                <a:spcPct val="0"/>
              </a:spcBef>
            </a:pPr>
            <a:r>
              <a:rPr lang="en-US" sz="1700">
                <a:solidFill>
                  <a:srgbClr val="F4F4F4"/>
                </a:solidFill>
                <a:latin typeface="Fira Sans"/>
              </a:rPr>
              <a:t>Back to Agenda Page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11798163" y="5803579"/>
            <a:ext cx="7388722" cy="6398668"/>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10800000">
            <a:off x="14388041" y="430705"/>
            <a:ext cx="5276948" cy="45698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6" id="6"/>
          <p:cNvGrpSpPr>
            <a:grpSpLocks noChangeAspect="true"/>
          </p:cNvGrpSpPr>
          <p:nvPr/>
        </p:nvGrpSpPr>
        <p:grpSpPr>
          <a:xfrm rot="0">
            <a:off x="8839887" y="1698135"/>
            <a:ext cx="7957376" cy="6890729"/>
            <a:chOff x="0" y="0"/>
            <a:chExt cx="4282440" cy="3708400"/>
          </a:xfrm>
        </p:grpSpPr>
        <p:sp>
          <p:nvSpPr>
            <p:cNvPr name="Freeform 7" id="7"/>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2208" t="0" r="-27523" b="0"/>
              </a:stretch>
            </a:blipFill>
          </p:spPr>
        </p:sp>
      </p:grpSp>
      <p:sp>
        <p:nvSpPr>
          <p:cNvPr name="TextBox 8" id="8"/>
          <p:cNvSpPr txBox="true"/>
          <p:nvPr/>
        </p:nvSpPr>
        <p:spPr>
          <a:xfrm rot="0">
            <a:off x="1028700" y="4128461"/>
            <a:ext cx="7315362" cy="2613025"/>
          </a:xfrm>
          <a:prstGeom prst="rect">
            <a:avLst/>
          </a:prstGeom>
        </p:spPr>
        <p:txBody>
          <a:bodyPr anchor="t" rtlCol="false" tIns="0" lIns="0" bIns="0" rIns="0">
            <a:spAutoFit/>
          </a:bodyPr>
          <a:lstStyle/>
          <a:p>
            <a:pPr>
              <a:lnSpc>
                <a:spcPts val="3499"/>
              </a:lnSpc>
            </a:pPr>
            <a:r>
              <a:rPr lang="en-US" sz="2499">
                <a:solidFill>
                  <a:srgbClr val="000000"/>
                </a:solidFill>
                <a:latin typeface="Fira Sans Light"/>
              </a:rPr>
              <a:t>IBM Virtual Servers are a part of IBM's cloud computing offerings, specifically within the IBM Cloud infrastructure. These virtual servers provide flexible and scalable compute resources for businesses and developers to run applications and workloads in a cloud environment. </a:t>
            </a:r>
          </a:p>
        </p:txBody>
      </p:sp>
      <p:sp>
        <p:nvSpPr>
          <p:cNvPr name="TextBox 9" id="9"/>
          <p:cNvSpPr txBox="true"/>
          <p:nvPr/>
        </p:nvSpPr>
        <p:spPr>
          <a:xfrm rot="0">
            <a:off x="1028700" y="989049"/>
            <a:ext cx="5531827" cy="2571750"/>
          </a:xfrm>
          <a:prstGeom prst="rect">
            <a:avLst/>
          </a:prstGeom>
        </p:spPr>
        <p:txBody>
          <a:bodyPr anchor="t" rtlCol="false" tIns="0" lIns="0" bIns="0" rIns="0">
            <a:spAutoFit/>
          </a:bodyPr>
          <a:lstStyle/>
          <a:p>
            <a:pPr marL="0" indent="0" lvl="0">
              <a:lnSpc>
                <a:spcPts val="10199"/>
              </a:lnSpc>
              <a:spcBef>
                <a:spcPct val="0"/>
              </a:spcBef>
            </a:pPr>
            <a:r>
              <a:rPr lang="en-US" sz="8499" spc="-84">
                <a:solidFill>
                  <a:srgbClr val="000000"/>
                </a:solidFill>
                <a:latin typeface="Fira Sans Medium"/>
              </a:rPr>
              <a:t>IBM Virtual Servers</a:t>
            </a:r>
          </a:p>
        </p:txBody>
      </p:sp>
      <p:sp>
        <p:nvSpPr>
          <p:cNvPr name="TextBox 10" id="10"/>
          <p:cNvSpPr txBox="true"/>
          <p:nvPr/>
        </p:nvSpPr>
        <p:spPr>
          <a:xfrm rot="0">
            <a:off x="1028700" y="8968143"/>
            <a:ext cx="5231327" cy="290157"/>
          </a:xfrm>
          <a:prstGeom prst="rect">
            <a:avLst/>
          </a:prstGeom>
        </p:spPr>
        <p:txBody>
          <a:bodyPr anchor="t" rtlCol="false" tIns="0" lIns="0" bIns="0" rIns="0">
            <a:spAutoFit/>
          </a:bodyPr>
          <a:lstStyle/>
          <a:p>
            <a:pPr>
              <a:lnSpc>
                <a:spcPts val="2380"/>
              </a:lnSpc>
              <a:spcBef>
                <a:spcPct val="0"/>
              </a:spcBef>
            </a:pPr>
            <a:r>
              <a:rPr lang="en-US" sz="1700">
                <a:solidFill>
                  <a:srgbClr val="000000"/>
                </a:solidFill>
                <a:latin typeface="Fira Sans"/>
              </a:rPr>
              <a:t>Back to Agenda Page</a:t>
            </a:r>
          </a:p>
        </p:txBody>
      </p:sp>
      <p:grpSp>
        <p:nvGrpSpPr>
          <p:cNvPr name="Group 11" id="11"/>
          <p:cNvGrpSpPr/>
          <p:nvPr/>
        </p:nvGrpSpPr>
        <p:grpSpPr>
          <a:xfrm rot="-10800000">
            <a:off x="6647119" y="7356773"/>
            <a:ext cx="3801687" cy="3292279"/>
            <a:chOff x="0" y="0"/>
            <a:chExt cx="3619627" cy="3134614"/>
          </a:xfrm>
        </p:grpSpPr>
        <p:sp>
          <p:nvSpPr>
            <p:cNvPr name="Freeform 12" id="12"/>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8.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0">
            <a:off x="1268572" y="8362981"/>
            <a:ext cx="17019428" cy="0"/>
          </a:xfrm>
          <a:prstGeom prst="line">
            <a:avLst/>
          </a:prstGeom>
          <a:ln cap="rnd" w="19050">
            <a:solidFill>
              <a:srgbClr val="004651"/>
            </a:solidFill>
            <a:prstDash val="solid"/>
            <a:headEnd type="none" len="sm" w="sm"/>
            <a:tailEnd type="none" len="sm" w="sm"/>
          </a:ln>
        </p:spPr>
      </p:sp>
      <p:grpSp>
        <p:nvGrpSpPr>
          <p:cNvPr name="Group 3" id="3"/>
          <p:cNvGrpSpPr/>
          <p:nvPr/>
        </p:nvGrpSpPr>
        <p:grpSpPr>
          <a:xfrm rot="0">
            <a:off x="1028700" y="5591101"/>
            <a:ext cx="3364925" cy="2038455"/>
            <a:chOff x="0" y="0"/>
            <a:chExt cx="4486566" cy="2717940"/>
          </a:xfrm>
        </p:grpSpPr>
        <p:sp>
          <p:nvSpPr>
            <p:cNvPr name="TextBox 4" id="4"/>
            <p:cNvSpPr txBox="true"/>
            <p:nvPr/>
          </p:nvSpPr>
          <p:spPr>
            <a:xfrm rot="0">
              <a:off x="0" y="-9525"/>
              <a:ext cx="4486566" cy="1457325"/>
            </a:xfrm>
            <a:prstGeom prst="rect">
              <a:avLst/>
            </a:prstGeom>
          </p:spPr>
          <p:txBody>
            <a:bodyPr anchor="t" rtlCol="false" tIns="0" lIns="0" bIns="0" rIns="0">
              <a:spAutoFit/>
            </a:bodyPr>
            <a:lstStyle/>
            <a:p>
              <a:pPr marL="0" indent="0" lvl="0">
                <a:lnSpc>
                  <a:spcPts val="4320"/>
                </a:lnSpc>
                <a:spcBef>
                  <a:spcPct val="0"/>
                </a:spcBef>
              </a:pPr>
              <a:r>
                <a:rPr lang="en-US" sz="3600">
                  <a:solidFill>
                    <a:srgbClr val="00A181"/>
                  </a:solidFill>
                  <a:latin typeface="Fira Sans Medium"/>
                </a:rPr>
                <a:t>Assessment and Planning</a:t>
              </a:r>
            </a:p>
          </p:txBody>
        </p:sp>
        <p:sp>
          <p:nvSpPr>
            <p:cNvPr name="TextBox 5" id="5"/>
            <p:cNvSpPr txBox="true"/>
            <p:nvPr/>
          </p:nvSpPr>
          <p:spPr>
            <a:xfrm rot="0">
              <a:off x="0" y="1798249"/>
              <a:ext cx="4486566" cy="919692"/>
            </a:xfrm>
            <a:prstGeom prst="rect">
              <a:avLst/>
            </a:prstGeom>
          </p:spPr>
          <p:txBody>
            <a:bodyPr anchor="t" rtlCol="false" tIns="0" lIns="0" bIns="0" rIns="0">
              <a:spAutoFit/>
            </a:bodyPr>
            <a:lstStyle/>
            <a:p>
              <a:pPr marL="0" indent="0" lvl="0">
                <a:lnSpc>
                  <a:spcPts val="2800"/>
                </a:lnSpc>
                <a:spcBef>
                  <a:spcPct val="0"/>
                </a:spcBef>
              </a:pPr>
              <a:r>
                <a:rPr lang="en-US" sz="2000">
                  <a:solidFill>
                    <a:srgbClr val="000000"/>
                  </a:solidFill>
                  <a:latin typeface="Fira Sans Light"/>
                </a:rPr>
                <a:t>Its helps for Company Assessment planning</a:t>
              </a:r>
              <a:r>
                <a:rPr lang="en-US" sz="2000">
                  <a:solidFill>
                    <a:srgbClr val="000000"/>
                  </a:solidFill>
                  <a:latin typeface="Fira Sans Light"/>
                </a:rPr>
                <a:t> </a:t>
              </a:r>
            </a:p>
          </p:txBody>
        </p:sp>
      </p:grpSp>
      <p:grpSp>
        <p:nvGrpSpPr>
          <p:cNvPr name="Group 6" id="6"/>
          <p:cNvGrpSpPr/>
          <p:nvPr/>
        </p:nvGrpSpPr>
        <p:grpSpPr>
          <a:xfrm rot="0">
            <a:off x="5317258" y="5590877"/>
            <a:ext cx="3364925" cy="2038678"/>
            <a:chOff x="0" y="0"/>
            <a:chExt cx="4486566" cy="2718238"/>
          </a:xfrm>
        </p:grpSpPr>
        <p:sp>
          <p:nvSpPr>
            <p:cNvPr name="TextBox 7" id="7"/>
            <p:cNvSpPr txBox="true"/>
            <p:nvPr/>
          </p:nvSpPr>
          <p:spPr>
            <a:xfrm rot="0">
              <a:off x="0" y="-9525"/>
              <a:ext cx="4486566" cy="1457325"/>
            </a:xfrm>
            <a:prstGeom prst="rect">
              <a:avLst/>
            </a:prstGeom>
          </p:spPr>
          <p:txBody>
            <a:bodyPr anchor="t" rtlCol="false" tIns="0" lIns="0" bIns="0" rIns="0">
              <a:spAutoFit/>
            </a:bodyPr>
            <a:lstStyle/>
            <a:p>
              <a:pPr marL="0" indent="0" lvl="0">
                <a:lnSpc>
                  <a:spcPts val="4320"/>
                </a:lnSpc>
                <a:spcBef>
                  <a:spcPct val="0"/>
                </a:spcBef>
              </a:pPr>
              <a:r>
                <a:rPr lang="en-US" sz="3600">
                  <a:solidFill>
                    <a:srgbClr val="00A181"/>
                  </a:solidFill>
                  <a:latin typeface="Fira Sans Medium"/>
                </a:rPr>
                <a:t>Replication and Data Backup</a:t>
              </a:r>
            </a:p>
          </p:txBody>
        </p:sp>
        <p:sp>
          <p:nvSpPr>
            <p:cNvPr name="TextBox 8" id="8"/>
            <p:cNvSpPr txBox="true"/>
            <p:nvPr/>
          </p:nvSpPr>
          <p:spPr>
            <a:xfrm rot="0">
              <a:off x="0" y="1798546"/>
              <a:ext cx="4486566" cy="919692"/>
            </a:xfrm>
            <a:prstGeom prst="rect">
              <a:avLst/>
            </a:prstGeom>
          </p:spPr>
          <p:txBody>
            <a:bodyPr anchor="t" rtlCol="false" tIns="0" lIns="0" bIns="0" rIns="0">
              <a:spAutoFit/>
            </a:bodyPr>
            <a:lstStyle/>
            <a:p>
              <a:pPr marL="0" indent="0" lvl="0">
                <a:lnSpc>
                  <a:spcPts val="2800"/>
                </a:lnSpc>
                <a:spcBef>
                  <a:spcPct val="0"/>
                </a:spcBef>
              </a:pPr>
              <a:r>
                <a:rPr lang="en-US" sz="2000">
                  <a:solidFill>
                    <a:srgbClr val="000000"/>
                  </a:solidFill>
                  <a:latin typeface="Fira Sans Light"/>
                </a:rPr>
                <a:t>Its provides the access for replication and data backup</a:t>
              </a:r>
            </a:p>
          </p:txBody>
        </p:sp>
      </p:grpSp>
      <p:grpSp>
        <p:nvGrpSpPr>
          <p:cNvPr name="Group 9" id="9"/>
          <p:cNvGrpSpPr/>
          <p:nvPr/>
        </p:nvGrpSpPr>
        <p:grpSpPr>
          <a:xfrm rot="0">
            <a:off x="13894375" y="5590877"/>
            <a:ext cx="3364925" cy="2038678"/>
            <a:chOff x="0" y="0"/>
            <a:chExt cx="4486566" cy="2718238"/>
          </a:xfrm>
        </p:grpSpPr>
        <p:sp>
          <p:nvSpPr>
            <p:cNvPr name="TextBox 10" id="10"/>
            <p:cNvSpPr txBox="true"/>
            <p:nvPr/>
          </p:nvSpPr>
          <p:spPr>
            <a:xfrm rot="0">
              <a:off x="0" y="-9525"/>
              <a:ext cx="4486566" cy="1457325"/>
            </a:xfrm>
            <a:prstGeom prst="rect">
              <a:avLst/>
            </a:prstGeom>
          </p:spPr>
          <p:txBody>
            <a:bodyPr anchor="t" rtlCol="false" tIns="0" lIns="0" bIns="0" rIns="0">
              <a:spAutoFit/>
            </a:bodyPr>
            <a:lstStyle/>
            <a:p>
              <a:pPr marL="0" indent="0" lvl="0">
                <a:lnSpc>
                  <a:spcPts val="4320"/>
                </a:lnSpc>
                <a:spcBef>
                  <a:spcPct val="0"/>
                </a:spcBef>
              </a:pPr>
              <a:r>
                <a:rPr lang="en-US" sz="3600">
                  <a:solidFill>
                    <a:srgbClr val="00A181"/>
                  </a:solidFill>
                  <a:latin typeface="Fira Sans Medium"/>
                </a:rPr>
                <a:t>Security and Compliance</a:t>
              </a:r>
            </a:p>
          </p:txBody>
        </p:sp>
        <p:sp>
          <p:nvSpPr>
            <p:cNvPr name="TextBox 11" id="11"/>
            <p:cNvSpPr txBox="true"/>
            <p:nvPr/>
          </p:nvSpPr>
          <p:spPr>
            <a:xfrm rot="0">
              <a:off x="0" y="1798546"/>
              <a:ext cx="4486566" cy="919692"/>
            </a:xfrm>
            <a:prstGeom prst="rect">
              <a:avLst/>
            </a:prstGeom>
          </p:spPr>
          <p:txBody>
            <a:bodyPr anchor="t" rtlCol="false" tIns="0" lIns="0" bIns="0" rIns="0">
              <a:spAutoFit/>
            </a:bodyPr>
            <a:lstStyle/>
            <a:p>
              <a:pPr marL="0" indent="0" lvl="0">
                <a:lnSpc>
                  <a:spcPts val="2800"/>
                </a:lnSpc>
                <a:spcBef>
                  <a:spcPct val="0"/>
                </a:spcBef>
              </a:pPr>
              <a:r>
                <a:rPr lang="en-US" sz="2000">
                  <a:solidFill>
                    <a:srgbClr val="000000"/>
                  </a:solidFill>
                  <a:latin typeface="Fira Sans Light"/>
                </a:rPr>
                <a:t>its provides the higher level of security</a:t>
              </a:r>
              <a:r>
                <a:rPr lang="en-US" sz="2000">
                  <a:solidFill>
                    <a:srgbClr val="000000"/>
                  </a:solidFill>
                  <a:latin typeface="Fira Sans Light"/>
                </a:rPr>
                <a:t> </a:t>
              </a:r>
            </a:p>
          </p:txBody>
        </p:sp>
      </p:grpSp>
      <p:grpSp>
        <p:nvGrpSpPr>
          <p:cNvPr name="Group 12" id="12"/>
          <p:cNvGrpSpPr/>
          <p:nvPr/>
        </p:nvGrpSpPr>
        <p:grpSpPr>
          <a:xfrm rot="0">
            <a:off x="9605817" y="5590877"/>
            <a:ext cx="3364925" cy="2038678"/>
            <a:chOff x="0" y="0"/>
            <a:chExt cx="4486566" cy="2718238"/>
          </a:xfrm>
        </p:grpSpPr>
        <p:sp>
          <p:nvSpPr>
            <p:cNvPr name="TextBox 13" id="13"/>
            <p:cNvSpPr txBox="true"/>
            <p:nvPr/>
          </p:nvSpPr>
          <p:spPr>
            <a:xfrm rot="0">
              <a:off x="0" y="-9525"/>
              <a:ext cx="4486566" cy="1457325"/>
            </a:xfrm>
            <a:prstGeom prst="rect">
              <a:avLst/>
            </a:prstGeom>
          </p:spPr>
          <p:txBody>
            <a:bodyPr anchor="t" rtlCol="false" tIns="0" lIns="0" bIns="0" rIns="0">
              <a:spAutoFit/>
            </a:bodyPr>
            <a:lstStyle/>
            <a:p>
              <a:pPr marL="0" indent="0" lvl="0">
                <a:lnSpc>
                  <a:spcPts val="4320"/>
                </a:lnSpc>
                <a:spcBef>
                  <a:spcPct val="0"/>
                </a:spcBef>
              </a:pPr>
              <a:r>
                <a:rPr lang="en-US" sz="3600">
                  <a:solidFill>
                    <a:srgbClr val="00A181"/>
                  </a:solidFill>
                  <a:latin typeface="Fira Sans Medium"/>
                </a:rPr>
                <a:t>Testing and Validation</a:t>
              </a:r>
            </a:p>
          </p:txBody>
        </p:sp>
        <p:sp>
          <p:nvSpPr>
            <p:cNvPr name="TextBox 14" id="14"/>
            <p:cNvSpPr txBox="true"/>
            <p:nvPr/>
          </p:nvSpPr>
          <p:spPr>
            <a:xfrm rot="0">
              <a:off x="0" y="1798546"/>
              <a:ext cx="4486566" cy="919692"/>
            </a:xfrm>
            <a:prstGeom prst="rect">
              <a:avLst/>
            </a:prstGeom>
          </p:spPr>
          <p:txBody>
            <a:bodyPr anchor="t" rtlCol="false" tIns="0" lIns="0" bIns="0" rIns="0">
              <a:spAutoFit/>
            </a:bodyPr>
            <a:lstStyle/>
            <a:p>
              <a:pPr marL="0" indent="0" lvl="0">
                <a:lnSpc>
                  <a:spcPts val="2800"/>
                </a:lnSpc>
                <a:spcBef>
                  <a:spcPct val="0"/>
                </a:spcBef>
              </a:pPr>
              <a:r>
                <a:rPr lang="en-US" sz="2000">
                  <a:solidFill>
                    <a:srgbClr val="000000"/>
                  </a:solidFill>
                  <a:latin typeface="Fira Sans Light"/>
                </a:rPr>
                <a:t>provides testing and validation</a:t>
              </a:r>
              <a:r>
                <a:rPr lang="en-US" sz="2000">
                  <a:solidFill>
                    <a:srgbClr val="000000"/>
                  </a:solidFill>
                  <a:latin typeface="Fira Sans Light"/>
                </a:rPr>
                <a:t> </a:t>
              </a:r>
            </a:p>
          </p:txBody>
        </p:sp>
      </p:grpSp>
      <p:sp>
        <p:nvSpPr>
          <p:cNvPr name="TextBox 15" id="15"/>
          <p:cNvSpPr txBox="true"/>
          <p:nvPr/>
        </p:nvSpPr>
        <p:spPr>
          <a:xfrm rot="0">
            <a:off x="1028700" y="1028700"/>
            <a:ext cx="5699080" cy="3857625"/>
          </a:xfrm>
          <a:prstGeom prst="rect">
            <a:avLst/>
          </a:prstGeom>
        </p:spPr>
        <p:txBody>
          <a:bodyPr anchor="t" rtlCol="false" tIns="0" lIns="0" bIns="0" rIns="0">
            <a:spAutoFit/>
          </a:bodyPr>
          <a:lstStyle/>
          <a:p>
            <a:pPr>
              <a:lnSpc>
                <a:spcPts val="10199"/>
              </a:lnSpc>
              <a:spcBef>
                <a:spcPct val="0"/>
              </a:spcBef>
            </a:pPr>
            <a:r>
              <a:rPr lang="en-US" sz="8499" spc="-84">
                <a:solidFill>
                  <a:srgbClr val="000000"/>
                </a:solidFill>
                <a:latin typeface="Fira Sans Medium"/>
              </a:rPr>
              <a:t>Services Provides by IBM</a:t>
            </a:r>
          </a:p>
        </p:txBody>
      </p:sp>
      <p:sp>
        <p:nvSpPr>
          <p:cNvPr name="TextBox 16" id="16"/>
          <p:cNvSpPr txBox="true"/>
          <p:nvPr/>
        </p:nvSpPr>
        <p:spPr>
          <a:xfrm rot="0">
            <a:off x="1028700" y="8968143"/>
            <a:ext cx="5231327" cy="290157"/>
          </a:xfrm>
          <a:prstGeom prst="rect">
            <a:avLst/>
          </a:prstGeom>
        </p:spPr>
        <p:txBody>
          <a:bodyPr anchor="t" rtlCol="false" tIns="0" lIns="0" bIns="0" rIns="0">
            <a:spAutoFit/>
          </a:bodyPr>
          <a:lstStyle/>
          <a:p>
            <a:pPr>
              <a:lnSpc>
                <a:spcPts val="2380"/>
              </a:lnSpc>
              <a:spcBef>
                <a:spcPct val="0"/>
              </a:spcBef>
            </a:pPr>
            <a:r>
              <a:rPr lang="en-US" sz="1700">
                <a:solidFill>
                  <a:srgbClr val="000000"/>
                </a:solidFill>
                <a:latin typeface="Fira Sans"/>
              </a:rPr>
              <a:t>Back to Agenda Page</a:t>
            </a:r>
          </a:p>
        </p:txBody>
      </p:sp>
      <p:grpSp>
        <p:nvGrpSpPr>
          <p:cNvPr name="Group 17" id="17"/>
          <p:cNvGrpSpPr/>
          <p:nvPr/>
        </p:nvGrpSpPr>
        <p:grpSpPr>
          <a:xfrm rot="0">
            <a:off x="1031805" y="8198352"/>
            <a:ext cx="380203" cy="329258"/>
            <a:chOff x="0" y="0"/>
            <a:chExt cx="3619627" cy="3134614"/>
          </a:xfrm>
        </p:grpSpPr>
        <p:sp>
          <p:nvSpPr>
            <p:cNvPr name="Freeform 18" id="1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9" id="19"/>
          <p:cNvGrpSpPr/>
          <p:nvPr/>
        </p:nvGrpSpPr>
        <p:grpSpPr>
          <a:xfrm rot="0">
            <a:off x="5317258" y="8198352"/>
            <a:ext cx="380203" cy="329258"/>
            <a:chOff x="0" y="0"/>
            <a:chExt cx="3619627" cy="3134614"/>
          </a:xfrm>
        </p:grpSpPr>
        <p:sp>
          <p:nvSpPr>
            <p:cNvPr name="Freeform 20" id="2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21" id="21"/>
          <p:cNvGrpSpPr/>
          <p:nvPr/>
        </p:nvGrpSpPr>
        <p:grpSpPr>
          <a:xfrm rot="0">
            <a:off x="9605817" y="8217402"/>
            <a:ext cx="380203" cy="329258"/>
            <a:chOff x="0" y="0"/>
            <a:chExt cx="3619627" cy="3134614"/>
          </a:xfrm>
        </p:grpSpPr>
        <p:sp>
          <p:nvSpPr>
            <p:cNvPr name="Freeform 22" id="22"/>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23" id="23"/>
          <p:cNvGrpSpPr/>
          <p:nvPr/>
        </p:nvGrpSpPr>
        <p:grpSpPr>
          <a:xfrm rot="0">
            <a:off x="13894375" y="8198352"/>
            <a:ext cx="380203" cy="329258"/>
            <a:chOff x="0" y="0"/>
            <a:chExt cx="3619627" cy="3134614"/>
          </a:xfrm>
        </p:grpSpPr>
        <p:sp>
          <p:nvSpPr>
            <p:cNvPr name="Freeform 24" id="2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25" id="25"/>
          <p:cNvGrpSpPr/>
          <p:nvPr/>
        </p:nvGrpSpPr>
        <p:grpSpPr>
          <a:xfrm rot="0">
            <a:off x="16799111" y="2687862"/>
            <a:ext cx="2977778" cy="2578770"/>
            <a:chOff x="0" y="0"/>
            <a:chExt cx="3619627" cy="3134614"/>
          </a:xfrm>
        </p:grpSpPr>
        <p:sp>
          <p:nvSpPr>
            <p:cNvPr name="Freeform 26" id="2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27" id="27"/>
          <p:cNvGrpSpPr/>
          <p:nvPr/>
        </p:nvGrpSpPr>
        <p:grpSpPr>
          <a:xfrm rot="0">
            <a:off x="13660090" y="-135282"/>
            <a:ext cx="4201515" cy="3638531"/>
            <a:chOff x="0" y="0"/>
            <a:chExt cx="3619627" cy="3134614"/>
          </a:xfrm>
        </p:grpSpPr>
        <p:sp>
          <p:nvSpPr>
            <p:cNvPr name="Freeform 28" id="2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29" id="29"/>
          <p:cNvGrpSpPr/>
          <p:nvPr/>
        </p:nvGrpSpPr>
        <p:grpSpPr>
          <a:xfrm rot="0">
            <a:off x="13243939" y="-956153"/>
            <a:ext cx="2481390" cy="2148895"/>
            <a:chOff x="0" y="0"/>
            <a:chExt cx="3619627" cy="3134614"/>
          </a:xfrm>
        </p:grpSpPr>
        <p:sp>
          <p:nvSpPr>
            <p:cNvPr name="Freeform 30" id="3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9.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0">
            <a:off x="1268572" y="8362981"/>
            <a:ext cx="17019428" cy="0"/>
          </a:xfrm>
          <a:prstGeom prst="line">
            <a:avLst/>
          </a:prstGeom>
          <a:ln cap="rnd" w="19050">
            <a:solidFill>
              <a:srgbClr val="004651"/>
            </a:solidFill>
            <a:prstDash val="solid"/>
            <a:headEnd type="none" len="sm" w="sm"/>
            <a:tailEnd type="none" len="sm" w="sm"/>
          </a:ln>
        </p:spPr>
      </p:sp>
      <p:grpSp>
        <p:nvGrpSpPr>
          <p:cNvPr name="Group 3" id="3"/>
          <p:cNvGrpSpPr/>
          <p:nvPr/>
        </p:nvGrpSpPr>
        <p:grpSpPr>
          <a:xfrm rot="0">
            <a:off x="1028700" y="5943526"/>
            <a:ext cx="3749486" cy="1686030"/>
            <a:chOff x="0" y="0"/>
            <a:chExt cx="4999315" cy="2248040"/>
          </a:xfrm>
        </p:grpSpPr>
        <p:sp>
          <p:nvSpPr>
            <p:cNvPr name="TextBox 4" id="4"/>
            <p:cNvSpPr txBox="true"/>
            <p:nvPr/>
          </p:nvSpPr>
          <p:spPr>
            <a:xfrm rot="0">
              <a:off x="0" y="-9525"/>
              <a:ext cx="4999315" cy="1457325"/>
            </a:xfrm>
            <a:prstGeom prst="rect">
              <a:avLst/>
            </a:prstGeom>
          </p:spPr>
          <p:txBody>
            <a:bodyPr anchor="t" rtlCol="false" tIns="0" lIns="0" bIns="0" rIns="0">
              <a:spAutoFit/>
            </a:bodyPr>
            <a:lstStyle/>
            <a:p>
              <a:pPr marL="0" indent="0" lvl="0">
                <a:lnSpc>
                  <a:spcPts val="4320"/>
                </a:lnSpc>
                <a:spcBef>
                  <a:spcPct val="0"/>
                </a:spcBef>
              </a:pPr>
              <a:r>
                <a:rPr lang="en-US" sz="3600">
                  <a:solidFill>
                    <a:srgbClr val="00A181"/>
                  </a:solidFill>
                  <a:latin typeface="Fira Sans Medium"/>
                </a:rPr>
                <a:t>Cloud Resiliency Orchestration</a:t>
              </a:r>
            </a:p>
          </p:txBody>
        </p:sp>
        <p:sp>
          <p:nvSpPr>
            <p:cNvPr name="TextBox 5" id="5"/>
            <p:cNvSpPr txBox="true"/>
            <p:nvPr/>
          </p:nvSpPr>
          <p:spPr>
            <a:xfrm rot="0">
              <a:off x="0" y="1798249"/>
              <a:ext cx="4999315" cy="449792"/>
            </a:xfrm>
            <a:prstGeom prst="rect">
              <a:avLst/>
            </a:prstGeom>
          </p:spPr>
          <p:txBody>
            <a:bodyPr anchor="t" rtlCol="false" tIns="0" lIns="0" bIns="0" rIns="0">
              <a:spAutoFit/>
            </a:bodyPr>
            <a:lstStyle/>
            <a:p>
              <a:pPr marL="0" indent="0" lvl="0">
                <a:lnSpc>
                  <a:spcPts val="2800"/>
                </a:lnSpc>
                <a:spcBef>
                  <a:spcPct val="0"/>
                </a:spcBef>
              </a:pPr>
              <a:r>
                <a:rPr lang="en-US" sz="2000">
                  <a:solidFill>
                    <a:srgbClr val="000000"/>
                  </a:solidFill>
                  <a:latin typeface="Fira Sans Light"/>
                </a:rPr>
                <a:t>its automate the systems</a:t>
              </a:r>
            </a:p>
          </p:txBody>
        </p:sp>
      </p:grpSp>
      <p:grpSp>
        <p:nvGrpSpPr>
          <p:cNvPr name="Group 6" id="6"/>
          <p:cNvGrpSpPr/>
          <p:nvPr/>
        </p:nvGrpSpPr>
        <p:grpSpPr>
          <a:xfrm rot="0">
            <a:off x="5507360" y="5683423"/>
            <a:ext cx="3364925" cy="2038678"/>
            <a:chOff x="0" y="0"/>
            <a:chExt cx="4486566" cy="2718238"/>
          </a:xfrm>
        </p:grpSpPr>
        <p:sp>
          <p:nvSpPr>
            <p:cNvPr name="TextBox 7" id="7"/>
            <p:cNvSpPr txBox="true"/>
            <p:nvPr/>
          </p:nvSpPr>
          <p:spPr>
            <a:xfrm rot="0">
              <a:off x="0" y="-9525"/>
              <a:ext cx="4486566" cy="1457325"/>
            </a:xfrm>
            <a:prstGeom prst="rect">
              <a:avLst/>
            </a:prstGeom>
          </p:spPr>
          <p:txBody>
            <a:bodyPr anchor="t" rtlCol="false" tIns="0" lIns="0" bIns="0" rIns="0">
              <a:spAutoFit/>
            </a:bodyPr>
            <a:lstStyle/>
            <a:p>
              <a:pPr marL="0" indent="0" lvl="0">
                <a:lnSpc>
                  <a:spcPts val="4320"/>
                </a:lnSpc>
                <a:spcBef>
                  <a:spcPct val="0"/>
                </a:spcBef>
              </a:pPr>
              <a:r>
                <a:rPr lang="en-US" sz="3600">
                  <a:solidFill>
                    <a:srgbClr val="00A181"/>
                  </a:solidFill>
                  <a:latin typeface="Fira Sans Medium"/>
                </a:rPr>
                <a:t>Network Redundancy</a:t>
              </a:r>
            </a:p>
          </p:txBody>
        </p:sp>
        <p:sp>
          <p:nvSpPr>
            <p:cNvPr name="TextBox 8" id="8"/>
            <p:cNvSpPr txBox="true"/>
            <p:nvPr/>
          </p:nvSpPr>
          <p:spPr>
            <a:xfrm rot="0">
              <a:off x="0" y="1798546"/>
              <a:ext cx="4486566" cy="919692"/>
            </a:xfrm>
            <a:prstGeom prst="rect">
              <a:avLst/>
            </a:prstGeom>
          </p:spPr>
          <p:txBody>
            <a:bodyPr anchor="t" rtlCol="false" tIns="0" lIns="0" bIns="0" rIns="0">
              <a:spAutoFit/>
            </a:bodyPr>
            <a:lstStyle/>
            <a:p>
              <a:pPr marL="0" indent="0" lvl="0">
                <a:lnSpc>
                  <a:spcPts val="2800"/>
                </a:lnSpc>
                <a:spcBef>
                  <a:spcPct val="0"/>
                </a:spcBef>
              </a:pPr>
              <a:r>
                <a:rPr lang="en-US" sz="2000">
                  <a:solidFill>
                    <a:srgbClr val="000000"/>
                  </a:solidFill>
                  <a:latin typeface="Fira Sans Light"/>
                </a:rPr>
                <a:t>Its helps to maintain the connectivity</a:t>
              </a:r>
            </a:p>
          </p:txBody>
        </p:sp>
      </p:grpSp>
      <p:grpSp>
        <p:nvGrpSpPr>
          <p:cNvPr name="Group 9" id="9"/>
          <p:cNvGrpSpPr/>
          <p:nvPr/>
        </p:nvGrpSpPr>
        <p:grpSpPr>
          <a:xfrm rot="0">
            <a:off x="13894375" y="5590989"/>
            <a:ext cx="3653346" cy="2391103"/>
            <a:chOff x="0" y="0"/>
            <a:chExt cx="4871128" cy="3188138"/>
          </a:xfrm>
        </p:grpSpPr>
        <p:sp>
          <p:nvSpPr>
            <p:cNvPr name="TextBox 10" id="10"/>
            <p:cNvSpPr txBox="true"/>
            <p:nvPr/>
          </p:nvSpPr>
          <p:spPr>
            <a:xfrm rot="0">
              <a:off x="0" y="-9525"/>
              <a:ext cx="4871128" cy="1457325"/>
            </a:xfrm>
            <a:prstGeom prst="rect">
              <a:avLst/>
            </a:prstGeom>
          </p:spPr>
          <p:txBody>
            <a:bodyPr anchor="t" rtlCol="false" tIns="0" lIns="0" bIns="0" rIns="0">
              <a:spAutoFit/>
            </a:bodyPr>
            <a:lstStyle/>
            <a:p>
              <a:pPr marL="0" indent="0" lvl="0">
                <a:lnSpc>
                  <a:spcPts val="4320"/>
                </a:lnSpc>
                <a:spcBef>
                  <a:spcPct val="0"/>
                </a:spcBef>
              </a:pPr>
              <a:r>
                <a:rPr lang="en-US" sz="3600">
                  <a:solidFill>
                    <a:srgbClr val="00A181"/>
                  </a:solidFill>
                  <a:latin typeface="Fira Sans Medium"/>
                </a:rPr>
                <a:t>High Availability Configurations:</a:t>
              </a:r>
            </a:p>
          </p:txBody>
        </p:sp>
        <p:sp>
          <p:nvSpPr>
            <p:cNvPr name="TextBox 11" id="11"/>
            <p:cNvSpPr txBox="true"/>
            <p:nvPr/>
          </p:nvSpPr>
          <p:spPr>
            <a:xfrm rot="0">
              <a:off x="0" y="1798546"/>
              <a:ext cx="4871128" cy="1389592"/>
            </a:xfrm>
            <a:prstGeom prst="rect">
              <a:avLst/>
            </a:prstGeom>
          </p:spPr>
          <p:txBody>
            <a:bodyPr anchor="t" rtlCol="false" tIns="0" lIns="0" bIns="0" rIns="0">
              <a:spAutoFit/>
            </a:bodyPr>
            <a:lstStyle/>
            <a:p>
              <a:pPr marL="0" indent="0" lvl="0">
                <a:lnSpc>
                  <a:spcPts val="2800"/>
                </a:lnSpc>
                <a:spcBef>
                  <a:spcPct val="0"/>
                </a:spcBef>
              </a:pPr>
              <a:r>
                <a:rPr lang="en-US" sz="2000">
                  <a:solidFill>
                    <a:srgbClr val="000000"/>
                  </a:solidFill>
                  <a:latin typeface="Fira Sans Light"/>
                </a:rPr>
                <a:t>provides the high level configurations for achieving the efficiency</a:t>
              </a:r>
            </a:p>
          </p:txBody>
        </p:sp>
      </p:grpSp>
      <p:grpSp>
        <p:nvGrpSpPr>
          <p:cNvPr name="Group 12" id="12"/>
          <p:cNvGrpSpPr/>
          <p:nvPr/>
        </p:nvGrpSpPr>
        <p:grpSpPr>
          <a:xfrm rot="0">
            <a:off x="9700868" y="5590877"/>
            <a:ext cx="3364925" cy="2038678"/>
            <a:chOff x="0" y="0"/>
            <a:chExt cx="4486566" cy="2718238"/>
          </a:xfrm>
        </p:grpSpPr>
        <p:sp>
          <p:nvSpPr>
            <p:cNvPr name="TextBox 13" id="13"/>
            <p:cNvSpPr txBox="true"/>
            <p:nvPr/>
          </p:nvSpPr>
          <p:spPr>
            <a:xfrm rot="0">
              <a:off x="0" y="-9525"/>
              <a:ext cx="4486566" cy="1457325"/>
            </a:xfrm>
            <a:prstGeom prst="rect">
              <a:avLst/>
            </a:prstGeom>
          </p:spPr>
          <p:txBody>
            <a:bodyPr anchor="t" rtlCol="false" tIns="0" lIns="0" bIns="0" rIns="0">
              <a:spAutoFit/>
            </a:bodyPr>
            <a:lstStyle/>
            <a:p>
              <a:pPr marL="0" indent="0" lvl="0">
                <a:lnSpc>
                  <a:spcPts val="4320"/>
                </a:lnSpc>
                <a:spcBef>
                  <a:spcPct val="0"/>
                </a:spcBef>
              </a:pPr>
              <a:r>
                <a:rPr lang="en-US" sz="3600">
                  <a:solidFill>
                    <a:srgbClr val="00A181"/>
                  </a:solidFill>
                  <a:latin typeface="Fira Sans Medium"/>
                </a:rPr>
                <a:t>Automation and Monitoring</a:t>
              </a:r>
            </a:p>
          </p:txBody>
        </p:sp>
        <p:sp>
          <p:nvSpPr>
            <p:cNvPr name="TextBox 14" id="14"/>
            <p:cNvSpPr txBox="true"/>
            <p:nvPr/>
          </p:nvSpPr>
          <p:spPr>
            <a:xfrm rot="0">
              <a:off x="0" y="1798546"/>
              <a:ext cx="4486566" cy="919692"/>
            </a:xfrm>
            <a:prstGeom prst="rect">
              <a:avLst/>
            </a:prstGeom>
          </p:spPr>
          <p:txBody>
            <a:bodyPr anchor="t" rtlCol="false" tIns="0" lIns="0" bIns="0" rIns="0">
              <a:spAutoFit/>
            </a:bodyPr>
            <a:lstStyle/>
            <a:p>
              <a:pPr marL="0" indent="0" lvl="0">
                <a:lnSpc>
                  <a:spcPts val="2800"/>
                </a:lnSpc>
                <a:spcBef>
                  <a:spcPct val="0"/>
                </a:spcBef>
              </a:pPr>
              <a:r>
                <a:rPr lang="en-US" sz="2000">
                  <a:solidFill>
                    <a:srgbClr val="000000"/>
                  </a:solidFill>
                  <a:latin typeface="Fira Sans Light"/>
                </a:rPr>
                <a:t>its automate the thing giving evry day monitoring</a:t>
              </a:r>
            </a:p>
          </p:txBody>
        </p:sp>
      </p:grpSp>
      <p:sp>
        <p:nvSpPr>
          <p:cNvPr name="TextBox 15" id="15"/>
          <p:cNvSpPr txBox="true"/>
          <p:nvPr/>
        </p:nvSpPr>
        <p:spPr>
          <a:xfrm rot="0">
            <a:off x="1028700" y="1028700"/>
            <a:ext cx="5699080" cy="3857625"/>
          </a:xfrm>
          <a:prstGeom prst="rect">
            <a:avLst/>
          </a:prstGeom>
        </p:spPr>
        <p:txBody>
          <a:bodyPr anchor="t" rtlCol="false" tIns="0" lIns="0" bIns="0" rIns="0">
            <a:spAutoFit/>
          </a:bodyPr>
          <a:lstStyle/>
          <a:p>
            <a:pPr>
              <a:lnSpc>
                <a:spcPts val="10199"/>
              </a:lnSpc>
              <a:spcBef>
                <a:spcPct val="0"/>
              </a:spcBef>
            </a:pPr>
            <a:r>
              <a:rPr lang="en-US" sz="8499" spc="-84">
                <a:solidFill>
                  <a:srgbClr val="000000"/>
                </a:solidFill>
                <a:latin typeface="Fira Sans Medium"/>
              </a:rPr>
              <a:t>Services Provides by IBM</a:t>
            </a:r>
          </a:p>
        </p:txBody>
      </p:sp>
      <p:sp>
        <p:nvSpPr>
          <p:cNvPr name="TextBox 16" id="16"/>
          <p:cNvSpPr txBox="true"/>
          <p:nvPr/>
        </p:nvSpPr>
        <p:spPr>
          <a:xfrm rot="0">
            <a:off x="1028700" y="8968143"/>
            <a:ext cx="5231327" cy="290157"/>
          </a:xfrm>
          <a:prstGeom prst="rect">
            <a:avLst/>
          </a:prstGeom>
        </p:spPr>
        <p:txBody>
          <a:bodyPr anchor="t" rtlCol="false" tIns="0" lIns="0" bIns="0" rIns="0">
            <a:spAutoFit/>
          </a:bodyPr>
          <a:lstStyle/>
          <a:p>
            <a:pPr>
              <a:lnSpc>
                <a:spcPts val="2380"/>
              </a:lnSpc>
              <a:spcBef>
                <a:spcPct val="0"/>
              </a:spcBef>
            </a:pPr>
            <a:r>
              <a:rPr lang="en-US" sz="1700">
                <a:solidFill>
                  <a:srgbClr val="000000"/>
                </a:solidFill>
                <a:latin typeface="Fira Sans"/>
              </a:rPr>
              <a:t>Back to Agenda Page</a:t>
            </a:r>
          </a:p>
        </p:txBody>
      </p:sp>
      <p:grpSp>
        <p:nvGrpSpPr>
          <p:cNvPr name="Group 17" id="17"/>
          <p:cNvGrpSpPr/>
          <p:nvPr/>
        </p:nvGrpSpPr>
        <p:grpSpPr>
          <a:xfrm rot="0">
            <a:off x="1031805" y="8198352"/>
            <a:ext cx="380203" cy="329258"/>
            <a:chOff x="0" y="0"/>
            <a:chExt cx="3619627" cy="3134614"/>
          </a:xfrm>
        </p:grpSpPr>
        <p:sp>
          <p:nvSpPr>
            <p:cNvPr name="Freeform 18" id="1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9" id="19"/>
          <p:cNvGrpSpPr/>
          <p:nvPr/>
        </p:nvGrpSpPr>
        <p:grpSpPr>
          <a:xfrm rot="0">
            <a:off x="5317258" y="8198352"/>
            <a:ext cx="380203" cy="329258"/>
            <a:chOff x="0" y="0"/>
            <a:chExt cx="3619627" cy="3134614"/>
          </a:xfrm>
        </p:grpSpPr>
        <p:sp>
          <p:nvSpPr>
            <p:cNvPr name="Freeform 20" id="2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21" id="21"/>
          <p:cNvGrpSpPr/>
          <p:nvPr/>
        </p:nvGrpSpPr>
        <p:grpSpPr>
          <a:xfrm rot="0">
            <a:off x="9605817" y="8217402"/>
            <a:ext cx="380203" cy="329258"/>
            <a:chOff x="0" y="0"/>
            <a:chExt cx="3619627" cy="3134614"/>
          </a:xfrm>
        </p:grpSpPr>
        <p:sp>
          <p:nvSpPr>
            <p:cNvPr name="Freeform 22" id="22"/>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23" id="23"/>
          <p:cNvGrpSpPr/>
          <p:nvPr/>
        </p:nvGrpSpPr>
        <p:grpSpPr>
          <a:xfrm rot="0">
            <a:off x="13894375" y="8198352"/>
            <a:ext cx="380203" cy="329258"/>
            <a:chOff x="0" y="0"/>
            <a:chExt cx="3619627" cy="3134614"/>
          </a:xfrm>
        </p:grpSpPr>
        <p:sp>
          <p:nvSpPr>
            <p:cNvPr name="Freeform 24" id="2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25" id="25"/>
          <p:cNvGrpSpPr/>
          <p:nvPr/>
        </p:nvGrpSpPr>
        <p:grpSpPr>
          <a:xfrm rot="0">
            <a:off x="16799111" y="2687862"/>
            <a:ext cx="2977778" cy="2578770"/>
            <a:chOff x="0" y="0"/>
            <a:chExt cx="3619627" cy="3134614"/>
          </a:xfrm>
        </p:grpSpPr>
        <p:sp>
          <p:nvSpPr>
            <p:cNvPr name="Freeform 26" id="2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27" id="27"/>
          <p:cNvGrpSpPr/>
          <p:nvPr/>
        </p:nvGrpSpPr>
        <p:grpSpPr>
          <a:xfrm rot="0">
            <a:off x="13660090" y="-135282"/>
            <a:ext cx="4201515" cy="3638531"/>
            <a:chOff x="0" y="0"/>
            <a:chExt cx="3619627" cy="3134614"/>
          </a:xfrm>
        </p:grpSpPr>
        <p:sp>
          <p:nvSpPr>
            <p:cNvPr name="Freeform 28" id="2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29" id="29"/>
          <p:cNvGrpSpPr/>
          <p:nvPr/>
        </p:nvGrpSpPr>
        <p:grpSpPr>
          <a:xfrm rot="0">
            <a:off x="13243939" y="-956153"/>
            <a:ext cx="2481390" cy="2148895"/>
            <a:chOff x="0" y="0"/>
            <a:chExt cx="3619627" cy="3134614"/>
          </a:xfrm>
        </p:grpSpPr>
        <p:sp>
          <p:nvSpPr>
            <p:cNvPr name="Freeform 30" id="3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DAFvvhyGfuQ</dc:identifier>
  <dcterms:modified xsi:type="dcterms:W3CDTF">2011-08-01T06:04:30Z</dcterms:modified>
  <cp:revision>1</cp:revision>
  <dc:title>Disaster Recovery with IBM virtual Servers</dc:title>
</cp:coreProperties>
</file>

<file path=docProps/thumbnail.jpeg>
</file>